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40" d="100"/>
          <a:sy n="140" d="100"/>
        </p:scale>
        <p:origin x="99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2EC03-970A-4085-A11F-AF940294E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6BC0BD-50A2-4CB5-B342-C9C926C7C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859EE-974B-419D-A6A9-18D0EDBF9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FBCCF-C8AE-4E4A-9D3C-9D84D679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AAAC-DD46-4A45-971F-F01F5AAB2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7132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C6BD-7068-461E-A92A-D69C29D27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9DCA0B-DE83-40F9-88F6-30B1E8F56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C09CA-9660-4ACF-83EB-AFD5C5F4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0F0D7-1119-4E44-9C78-29606D927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2CCBA-C2A3-4134-9719-CC1D39116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180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8B2FC4-AB62-4779-9A81-3CF72D6ECA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5D3FAD-8540-4242-B32B-D6577A89C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F866-815D-4CA4-9C08-8D710DC8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4A182-5487-48B0-9C82-F96260815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3CA4F-6128-4688-B869-63B57722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641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1D929-CCF4-43EF-8CF2-966C38E1E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466EA-FDD1-4022-88FE-B2CC04DB4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E153F-EC2F-47B5-9DDC-3469C36C7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D36DA-E204-4270-BBA4-926DE4F80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54FFB-7C2C-4990-958F-31F5A0628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64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5C8C-D9D9-4300-8B95-83F2FDC3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E88F4-3020-460F-823C-1D072DB4B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37ABB4-1DDE-41CE-AE82-2BF33E99A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FA31C-7AF6-4B1B-AAB4-1203F202D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1D80C-8085-4D10-92DF-9DDCC51A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54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05244-4926-42DC-8556-2E0047AE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63EA5-B365-440F-9D65-C1FA07A1A2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6CD6F-90BF-4B03-AA5B-768C0412C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3134A-21E9-4AC4-8BB2-B250C1C3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EBED2-30D9-475E-A984-DD14BE53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8B9C6-F0DE-4814-BAF3-89FE5F1DE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387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0944D-8AA3-4713-946E-A0004E62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F71A3-0BC2-42C8-B61D-A7E43D30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68EA99-966D-4C94-9712-A6B413C8B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9A108-288F-4603-9B9E-BC7DF9F3E2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ECEAC6-CD45-479B-B2A8-DA2B5B2F4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8897D5-0D6F-435F-A29D-1B39D8A3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9706A7-9F25-4CEF-AF27-FEBA5AB47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08243-6CD4-4927-8D8D-D2BDBF59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592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06CEF-F527-457F-98C1-9265F47A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7366E-4046-426C-AC6B-FA3749AEF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A936CF-F462-4F65-9AA8-F0D372C76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E69D6-13FA-416A-BF08-60262745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18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EC502-692B-4844-8E9C-6C389A017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E853F-5340-468E-9908-4A06EFA7B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22ED2-C305-48D8-B417-B9179AB3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7404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53D77-118D-41D7-8F78-CF7B0C06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7C6F-EFFE-41DD-9D27-5A3FD13194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CD96A-E01D-464C-AEB0-ADF635A726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86CF9-0D60-4586-8AE8-A34F8D9C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84E6CF-C17B-4101-92EE-F21FA590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5C1B8-B0A0-4866-8DD1-ED6E9BA6B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503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3B9A-6F8C-4292-BAD7-6F6C9EBEB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FDFA9D-25F2-49A4-A665-C1DD68023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A1C636-3792-4274-B39A-D3241E592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5802-9CCB-455E-A74F-E50C54EFD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65E95-9AAD-4158-9D30-040843442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B3195-9A9E-4B93-986C-5D1456DC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853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8D7AD4-353D-457E-8852-D16B24FCB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822086-592A-49FA-A77F-CF56989BC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A384B-2667-465D-9E26-1C0417ECBB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FC44-B7F9-468D-A928-222387C7682C}" type="datetimeFigureOut">
              <a:rPr lang="en-AU" smtClean="0"/>
              <a:t>3/09/2021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7F35D-C173-41B6-B4FA-4BFCD6DD02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9F709-AAA2-4B66-BC90-024B64778D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020A-0999-4E1A-9E07-4C38BBE0CB7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675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8149F-8AA7-42E4-8CCC-266EA48A70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HIMI RSRT Data Exploration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58F7CF-6C79-43EB-B0AD-B43E692713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28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F3627B14-7D27-4BBE-A993-FF89CB8633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52" t="25033" r="1552" b="28562"/>
          <a:stretch/>
        </p:blipFill>
        <p:spPr>
          <a:xfrm>
            <a:off x="695483" y="940379"/>
            <a:ext cx="9413470" cy="5459506"/>
          </a:xfrm>
          <a:prstGeom prst="rect">
            <a:avLst/>
          </a:prstGeom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E72688E-D117-4622-BC82-4997DEFAAE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18769"/>
              </p:ext>
            </p:extLst>
          </p:nvPr>
        </p:nvGraphicFramePr>
        <p:xfrm>
          <a:off x="11026228" y="6180826"/>
          <a:ext cx="10795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3" imgW="1080000" imgH="549720" progId="Package">
                  <p:embed/>
                </p:oleObj>
              </mc:Choice>
              <mc:Fallback>
                <p:oleObj name="Packager Shell Object" showAsIcon="1" r:id="rId3" imgW="1080000" imgH="5497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26228" y="6180826"/>
                        <a:ext cx="1079500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3B02380-726B-4DD2-81CF-A79CFE680FC7}"/>
              </a:ext>
            </a:extLst>
          </p:cNvPr>
          <p:cNvSpPr txBox="1"/>
          <p:nvPr/>
        </p:nvSpPr>
        <p:spPr>
          <a:xfrm>
            <a:off x="727629" y="194553"/>
            <a:ext cx="349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RDA </a:t>
            </a:r>
            <a:r>
              <a:rPr lang="en-AU"/>
              <a:t>all species and factors</a:t>
            </a:r>
          </a:p>
        </p:txBody>
      </p:sp>
    </p:spTree>
    <p:extLst>
      <p:ext uri="{BB962C8B-B14F-4D97-AF65-F5344CB8AC3E}">
        <p14:creationId xmlns:p14="http://schemas.microsoft.com/office/powerpoint/2010/main" val="761918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0B9A89-F438-4EA8-BCAE-D964F371BB78}"/>
              </a:ext>
            </a:extLst>
          </p:cNvPr>
          <p:cNvSpPr txBox="1"/>
          <p:nvPr/>
        </p:nvSpPr>
        <p:spPr>
          <a:xfrm>
            <a:off x="479612" y="398929"/>
            <a:ext cx="4598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Toothfish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467E1-9AB1-4A22-B7FC-57491532F13D}"/>
              </a:ext>
            </a:extLst>
          </p:cNvPr>
          <p:cNvSpPr txBox="1"/>
          <p:nvPr/>
        </p:nvSpPr>
        <p:spPr>
          <a:xfrm>
            <a:off x="479612" y="681317"/>
            <a:ext cx="935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Count ~ fishing depth*year + slope*year + </a:t>
            </a:r>
            <a:r>
              <a:rPr lang="en-AU" dirty="0" err="1"/>
              <a:t>ssh</a:t>
            </a:r>
            <a:r>
              <a:rPr lang="en-AU" dirty="0"/>
              <a:t> + </a:t>
            </a:r>
            <a:r>
              <a:rPr lang="en-AU" dirty="0" err="1"/>
              <a:t>sst</a:t>
            </a:r>
            <a:r>
              <a:rPr lang="en-AU" dirty="0"/>
              <a:t> + </a:t>
            </a:r>
            <a:r>
              <a:rPr lang="en-AU" dirty="0" err="1"/>
              <a:t>sst</a:t>
            </a:r>
            <a:r>
              <a:rPr lang="en-AU" dirty="0"/>
              <a:t> </a:t>
            </a:r>
            <a:r>
              <a:rPr lang="en-AU" dirty="0" err="1"/>
              <a:t>anom</a:t>
            </a:r>
            <a:r>
              <a:rPr lang="en-AU" dirty="0"/>
              <a:t>. + bottom temp + w*year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E75E676A-40BE-480D-AFD1-DA43AD3EF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40" y="4423610"/>
            <a:ext cx="2439453" cy="2178929"/>
          </a:xfrm>
          <a:prstGeom prst="rect">
            <a:avLst/>
          </a:prstGeom>
        </p:spPr>
      </p:pic>
      <p:pic>
        <p:nvPicPr>
          <p:cNvPr id="13" name="Picture 1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F6A72FAF-6632-4E3B-959C-57B2078E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281" y="1441181"/>
            <a:ext cx="8330248" cy="541681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8410907-09B5-4070-A5EF-6E18401E8D10}"/>
              </a:ext>
            </a:extLst>
          </p:cNvPr>
          <p:cNvSpPr txBox="1"/>
          <p:nvPr/>
        </p:nvSpPr>
        <p:spPr>
          <a:xfrm>
            <a:off x="295836" y="1050649"/>
            <a:ext cx="6096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50" dirty="0"/>
              <a:t>Fixed effects:</a:t>
            </a:r>
          </a:p>
          <a:p>
            <a:r>
              <a:rPr lang="en-AU" sz="1050" dirty="0"/>
              <a:t>                     mean    </a:t>
            </a:r>
            <a:r>
              <a:rPr lang="en-AU" sz="1050" dirty="0" err="1"/>
              <a:t>sd</a:t>
            </a:r>
            <a:r>
              <a:rPr lang="en-AU" sz="1050" dirty="0"/>
              <a:t> 0.025quant 0.5quant 0.975quant   mode </a:t>
            </a:r>
            <a:r>
              <a:rPr lang="en-AU" sz="1050" dirty="0" err="1"/>
              <a:t>kld</a:t>
            </a:r>
            <a:endParaRPr lang="en-AU" sz="1050" dirty="0"/>
          </a:p>
          <a:p>
            <a:r>
              <a:rPr lang="en-AU" sz="1050" dirty="0"/>
              <a:t>Intercept           1.929 0.347      1.247    1.930      2.609  1.931   0</a:t>
            </a:r>
          </a:p>
          <a:p>
            <a:r>
              <a:rPr lang="en-AU" sz="1050" dirty="0"/>
              <a:t>fYear2004          -0.471 0.444     -1.343   -0.471      0.402 -0.471   0</a:t>
            </a:r>
          </a:p>
          <a:p>
            <a:r>
              <a:rPr lang="en-AU" sz="1050" dirty="0">
                <a:highlight>
                  <a:srgbClr val="FFFF00"/>
                </a:highlight>
              </a:rPr>
              <a:t>fYear2005          -1.217 0.448     -2.098   -1.216     -0.338 -1.215   0</a:t>
            </a:r>
          </a:p>
          <a:p>
            <a:r>
              <a:rPr lang="en-AU" sz="1050" dirty="0">
                <a:highlight>
                  <a:srgbClr val="FFFF00"/>
                </a:highlight>
              </a:rPr>
              <a:t>fYear2006          -1.440 0.472     -2.369   -1.439     -0.517 -1.437   0</a:t>
            </a:r>
          </a:p>
          <a:p>
            <a:r>
              <a:rPr lang="en-AU" sz="1050" dirty="0">
                <a:highlight>
                  <a:srgbClr val="FFFF00"/>
                </a:highlight>
              </a:rPr>
              <a:t>fYear2007          -1.430 0.460     -2.336   -1.429     -0.530 -1.427   0</a:t>
            </a:r>
          </a:p>
          <a:p>
            <a:r>
              <a:rPr lang="en-AU" sz="1050" dirty="0">
                <a:highlight>
                  <a:srgbClr val="FFFF00"/>
                </a:highlight>
              </a:rPr>
              <a:t>fYear2008          -1.725 0.442     -2.595   -1.724     -0.860 -1.723   0</a:t>
            </a:r>
          </a:p>
          <a:p>
            <a:r>
              <a:rPr lang="en-AU" sz="1050" dirty="0"/>
              <a:t>fYear2009          -0.181 0.450     -1.065   -0.181      0.704 -0.182   0</a:t>
            </a:r>
          </a:p>
          <a:p>
            <a:r>
              <a:rPr lang="en-AU" sz="1050" dirty="0"/>
              <a:t>fYear2010          -0.074 0.458     -0.975   -0.075      0.826 -0.075   0</a:t>
            </a:r>
          </a:p>
          <a:p>
            <a:r>
              <a:rPr lang="en-AU" sz="1050" dirty="0"/>
              <a:t>fYear2011          -0.211 0.440     -1.073   -0.211      0.654 -0.212   0</a:t>
            </a:r>
          </a:p>
          <a:p>
            <a:r>
              <a:rPr lang="en-AU" sz="1050" dirty="0"/>
              <a:t>fYear2012           0.007 0.444     -0.862    0.006      0.881  0.004   0</a:t>
            </a:r>
          </a:p>
          <a:p>
            <a:r>
              <a:rPr lang="en-AU" sz="1050" dirty="0"/>
              <a:t>fYear2013           0.038 0.439     -0.822    0.037      0.901  0.035   0</a:t>
            </a:r>
          </a:p>
          <a:p>
            <a:r>
              <a:rPr lang="en-AU" sz="1050" dirty="0"/>
              <a:t>fYear2014          -0.850 0.436     -1.707   -0.850      0.005 -0.850   0</a:t>
            </a:r>
          </a:p>
          <a:p>
            <a:r>
              <a:rPr lang="en-AU" sz="1050" dirty="0">
                <a:highlight>
                  <a:srgbClr val="FFFF00"/>
                </a:highlight>
              </a:rPr>
              <a:t>fYear2015          -1.121 0.452     -2.011   -1.121     -0.236 -1.120   0</a:t>
            </a:r>
          </a:p>
          <a:p>
            <a:r>
              <a:rPr lang="en-AU" sz="1050" dirty="0">
                <a:highlight>
                  <a:srgbClr val="FFFF00"/>
                </a:highlight>
              </a:rPr>
              <a:t>fYear2016          -1.362 0.448     -2.242   -1.362     -0.483 -1.363   0</a:t>
            </a:r>
          </a:p>
          <a:p>
            <a:r>
              <a:rPr lang="en-AU" sz="1050" dirty="0">
                <a:highlight>
                  <a:srgbClr val="FFFF00"/>
                </a:highlight>
              </a:rPr>
              <a:t>ssh.mnt.yr.mn       0.483 0.064      0.358    0.483      0.609  0.483   0</a:t>
            </a:r>
          </a:p>
          <a:p>
            <a:r>
              <a:rPr lang="en-AU" sz="1050" dirty="0">
                <a:highlight>
                  <a:srgbClr val="FFFF00"/>
                </a:highlight>
              </a:rPr>
              <a:t>sst.mnt.yr.mn      -0.614 0.042     -0.696   -0.614     -0.533 -0.614   0</a:t>
            </a:r>
          </a:p>
          <a:p>
            <a:r>
              <a:rPr lang="en-AU" sz="1050" dirty="0"/>
              <a:t>sst.anom.mnt.yr.mn  0.009 0.073     -0.134    0.009      0.150  0.009   0</a:t>
            </a:r>
          </a:p>
          <a:p>
            <a:r>
              <a:rPr lang="en-AU" sz="1050" dirty="0" err="1"/>
              <a:t>bottom_temp</a:t>
            </a:r>
            <a:r>
              <a:rPr lang="en-AU" sz="1050" dirty="0"/>
              <a:t>        -0.015 0.064     -0.140   -0.015      0.113 -0.016   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6F2265-6112-42AC-8AA8-00315CC5A1B7}"/>
              </a:ext>
            </a:extLst>
          </p:cNvPr>
          <p:cNvSpPr txBox="1"/>
          <p:nvPr/>
        </p:nvSpPr>
        <p:spPr>
          <a:xfrm>
            <a:off x="9729537" y="6152147"/>
            <a:ext cx="2085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*Leaflet map</a:t>
            </a:r>
          </a:p>
        </p:txBody>
      </p:sp>
    </p:spTree>
    <p:extLst>
      <p:ext uri="{BB962C8B-B14F-4D97-AF65-F5344CB8AC3E}">
        <p14:creationId xmlns:p14="http://schemas.microsoft.com/office/powerpoint/2010/main" val="271938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9D61A1-F45A-4A8B-8815-79C8AAE14A4B}"/>
              </a:ext>
            </a:extLst>
          </p:cNvPr>
          <p:cNvSpPr txBox="1"/>
          <p:nvPr/>
        </p:nvSpPr>
        <p:spPr>
          <a:xfrm>
            <a:off x="47654" y="28233"/>
            <a:ext cx="6388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IMAS Tidy models demonstration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E91494-FE6D-47A2-BA67-C67ADDBA89BE}"/>
              </a:ext>
            </a:extLst>
          </p:cNvPr>
          <p:cNvSpPr/>
          <p:nvPr/>
        </p:nvSpPr>
        <p:spPr>
          <a:xfrm>
            <a:off x="127391" y="533400"/>
            <a:ext cx="4403558" cy="577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Simple Random forest</a:t>
            </a:r>
          </a:p>
          <a:p>
            <a:pPr algn="ctr"/>
            <a:r>
              <a:rPr lang="en-AU" dirty="0"/>
              <a:t>R2 = 0.26</a:t>
            </a:r>
          </a:p>
        </p:txBody>
      </p:sp>
      <p:pic>
        <p:nvPicPr>
          <p:cNvPr id="5" name="Picture 4" descr="Chart, funnel chart&#10;&#10;Description automatically generated">
            <a:extLst>
              <a:ext uri="{FF2B5EF4-FFF2-40B4-BE49-F238E27FC236}">
                <a16:creationId xmlns:a16="http://schemas.microsoft.com/office/drawing/2014/main" id="{00E9F09A-3E29-4BA8-961D-62797E03B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91" y="1142351"/>
            <a:ext cx="4403558" cy="5318084"/>
          </a:xfrm>
          <a:prstGeom prst="rect">
            <a:avLst/>
          </a:prstGeom>
        </p:spPr>
      </p:pic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F6CC275B-F843-45C0-A643-9BD2488D2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581" y="2895183"/>
            <a:ext cx="5787722" cy="38503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1D1378B-1F44-406A-8CAD-DAE628B69F3B}"/>
              </a:ext>
            </a:extLst>
          </p:cNvPr>
          <p:cNvSpPr/>
          <p:nvPr/>
        </p:nvSpPr>
        <p:spPr>
          <a:xfrm>
            <a:off x="7164687" y="112476"/>
            <a:ext cx="4403558" cy="577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Everything Random forest</a:t>
            </a:r>
          </a:p>
          <a:p>
            <a:pPr algn="ctr"/>
            <a:r>
              <a:rPr lang="en-AU" dirty="0"/>
              <a:t>R2 = 0.32</a:t>
            </a:r>
          </a:p>
        </p:txBody>
      </p:sp>
      <p:pic>
        <p:nvPicPr>
          <p:cNvPr id="9" name="Picture 8" descr="Chart, scatter chart&#10;&#10;Description automatically generated">
            <a:extLst>
              <a:ext uri="{FF2B5EF4-FFF2-40B4-BE49-F238E27FC236}">
                <a16:creationId xmlns:a16="http://schemas.microsoft.com/office/drawing/2014/main" id="{3A707429-4EDA-441D-AD58-725849D00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623" y="704292"/>
            <a:ext cx="3271786" cy="217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8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499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11412</TotalTime>
  <Words>293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Packager Shell Object</vt:lpstr>
      <vt:lpstr>HIMI RSRT Data Exploration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HIMI RSRT Data Exploration</dc:title>
  <dc:creator>Joel Williams</dc:creator>
  <cp:lastModifiedBy>Joel Williams</cp:lastModifiedBy>
  <cp:revision>4</cp:revision>
  <dcterms:created xsi:type="dcterms:W3CDTF">2021-09-01T05:34:50Z</dcterms:created>
  <dcterms:modified xsi:type="dcterms:W3CDTF">2021-09-09T10:08:14Z</dcterms:modified>
</cp:coreProperties>
</file>